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</p:sldIdLst>
  <p:sldSz cx="10058400" cy="7772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 Bold" charset="1" panose="02000000000000000000"/>
      <p:regular r:id="rId10"/>
    </p:embeddedFont>
    <p:embeddedFont>
      <p:font typeface="Pluto 1" charset="1" panose="020B0803020203060204"/>
      <p:regular r:id="rId11"/>
    </p:embeddedFont>
    <p:embeddedFont>
      <p:font typeface="Open Sans" charset="1" panose="020B0606030504020204"/>
      <p:regular r:id="rId12"/>
    </p:embeddedFont>
    <p:embeddedFont>
      <p:font typeface="Open Sans Bold" charset="1" panose="020B0806030504020204"/>
      <p:regular r:id="rId13"/>
    </p:embeddedFont>
    <p:embeddedFont>
      <p:font typeface="Open Sans Italics" charset="1" panose="020B0606030504020204"/>
      <p:regular r:id="rId14"/>
    </p:embeddedFont>
    <p:embeddedFont>
      <p:font typeface="Open Sans Bold Italics" charset="1" panose="020B0806030504020204"/>
      <p:regular r:id="rId15"/>
    </p:embeddedFont>
    <p:embeddedFont>
      <p:font typeface="Open Sans Light" charset="1" panose="020B0306030504020204"/>
      <p:regular r:id="rId16"/>
    </p:embeddedFont>
    <p:embeddedFont>
      <p:font typeface="Open Sans Light Italics" charset="1" panose="020B0306030504020204"/>
      <p:regular r:id="rId17"/>
    </p:embeddedFont>
    <p:embeddedFont>
      <p:font typeface="Open Sans Ultra-Bold" charset="1" panose="00000000000000000000"/>
      <p:regular r:id="rId18"/>
    </p:embeddedFont>
    <p:embeddedFont>
      <p:font typeface="Open Sans Ultra-Bold Italics" charset="1" panose="00000000000000000000"/>
      <p:regular r:id="rId19"/>
    </p:embeddedFont>
    <p:embeddedFont>
      <p:font typeface="Pluto 3" charset="1" panose="020B0903020203060204"/>
      <p:regular r:id="rId20"/>
    </p:embeddedFont>
    <p:embeddedFont>
      <p:font typeface="Pluto 2" charset="1" panose="020B0803020203060204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jpe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png" Type="http://schemas.openxmlformats.org/officeDocument/2006/relationships/image"/><Relationship Id="rId5" Target="../media/image14.jpeg" Type="http://schemas.openxmlformats.org/officeDocument/2006/relationships/image"/><Relationship Id="rId6" Target="../media/image1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ED1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2800" y="-155331"/>
            <a:ext cx="3352800" cy="8099474"/>
            <a:chOff x="0" y="0"/>
            <a:chExt cx="1501090" cy="36262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1090" cy="3626235"/>
            </a:xfrm>
            <a:custGeom>
              <a:avLst/>
              <a:gdLst/>
              <a:ahLst/>
              <a:cxnLst/>
              <a:rect r="r" b="b" t="t" l="l"/>
              <a:pathLst>
                <a:path h="3626235" w="1501090">
                  <a:moveTo>
                    <a:pt x="0" y="0"/>
                  </a:moveTo>
                  <a:lnTo>
                    <a:pt x="1501090" y="0"/>
                  </a:lnTo>
                  <a:lnTo>
                    <a:pt x="1501090" y="3626235"/>
                  </a:lnTo>
                  <a:lnTo>
                    <a:pt x="0" y="3626235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3352800" y="6074230"/>
            <a:ext cx="3352800" cy="2545255"/>
            <a:chOff x="0" y="0"/>
            <a:chExt cx="1168732" cy="88723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68732" cy="887235"/>
            </a:xfrm>
            <a:custGeom>
              <a:avLst/>
              <a:gdLst/>
              <a:ahLst/>
              <a:cxnLst/>
              <a:rect r="r" b="b" t="t" l="l"/>
              <a:pathLst>
                <a:path h="887235" w="1168732">
                  <a:moveTo>
                    <a:pt x="1168732" y="0"/>
                  </a:moveTo>
                  <a:lnTo>
                    <a:pt x="0" y="0"/>
                  </a:lnTo>
                  <a:lnTo>
                    <a:pt x="0" y="699275"/>
                  </a:lnTo>
                  <a:lnTo>
                    <a:pt x="157480" y="699275"/>
                  </a:lnTo>
                  <a:lnTo>
                    <a:pt x="157480" y="887235"/>
                  </a:lnTo>
                  <a:lnTo>
                    <a:pt x="463550" y="699275"/>
                  </a:lnTo>
                  <a:lnTo>
                    <a:pt x="1168732" y="699275"/>
                  </a:lnTo>
                  <a:lnTo>
                    <a:pt x="1168732" y="0"/>
                  </a:lnTo>
                  <a:close/>
                </a:path>
              </a:pathLst>
            </a:custGeom>
            <a:solidFill>
              <a:srgbClr val="E74840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1168732" cy="7157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8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6904765" y="0"/>
            <a:ext cx="810118" cy="910671"/>
          </a:xfrm>
          <a:custGeom>
            <a:avLst/>
            <a:gdLst/>
            <a:ahLst/>
            <a:cxnLst/>
            <a:rect r="r" b="b" t="t" l="l"/>
            <a:pathLst>
              <a:path h="910671" w="810118">
                <a:moveTo>
                  <a:pt x="0" y="0"/>
                </a:moveTo>
                <a:lnTo>
                  <a:pt x="810118" y="0"/>
                </a:lnTo>
                <a:lnTo>
                  <a:pt x="810118" y="910671"/>
                </a:lnTo>
                <a:lnTo>
                  <a:pt x="0" y="9106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7914908" y="270848"/>
            <a:ext cx="1124275" cy="506392"/>
          </a:xfrm>
          <a:custGeom>
            <a:avLst/>
            <a:gdLst/>
            <a:ahLst/>
            <a:cxnLst/>
            <a:rect r="r" b="b" t="t" l="l"/>
            <a:pathLst>
              <a:path h="506392" w="1124275">
                <a:moveTo>
                  <a:pt x="0" y="0"/>
                </a:moveTo>
                <a:lnTo>
                  <a:pt x="1124275" y="0"/>
                </a:lnTo>
                <a:lnTo>
                  <a:pt x="1124275" y="506392"/>
                </a:lnTo>
                <a:lnTo>
                  <a:pt x="0" y="5063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112473" y="6310849"/>
            <a:ext cx="1833453" cy="1223326"/>
          </a:xfrm>
          <a:custGeom>
            <a:avLst/>
            <a:gdLst/>
            <a:ahLst/>
            <a:cxnLst/>
            <a:rect r="r" b="b" t="t" l="l"/>
            <a:pathLst>
              <a:path h="1223326" w="1833453">
                <a:moveTo>
                  <a:pt x="0" y="0"/>
                </a:moveTo>
                <a:lnTo>
                  <a:pt x="1833454" y="0"/>
                </a:lnTo>
                <a:lnTo>
                  <a:pt x="1833454" y="1223326"/>
                </a:lnTo>
                <a:lnTo>
                  <a:pt x="0" y="12233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265" t="0" r="-9265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705600" y="3552121"/>
            <a:ext cx="3385566" cy="4236428"/>
          </a:xfrm>
          <a:custGeom>
            <a:avLst/>
            <a:gdLst/>
            <a:ahLst/>
            <a:cxnLst/>
            <a:rect r="r" b="b" t="t" l="l"/>
            <a:pathLst>
              <a:path h="4236428" w="3385566">
                <a:moveTo>
                  <a:pt x="0" y="0"/>
                </a:moveTo>
                <a:lnTo>
                  <a:pt x="3385566" y="0"/>
                </a:lnTo>
                <a:lnTo>
                  <a:pt x="3385566" y="4236428"/>
                </a:lnTo>
                <a:lnTo>
                  <a:pt x="0" y="42364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6295" t="-2131" r="-17966" b="-2373"/>
            </a:stretch>
          </a:blipFill>
          <a:ln cap="sq">
            <a:noFill/>
            <a:prstDash val="solid"/>
            <a:miter/>
          </a:ln>
        </p:spPr>
      </p:sp>
      <p:sp>
        <p:nvSpPr>
          <p:cNvPr name="AutoShape 11" id="11"/>
          <p:cNvSpPr/>
          <p:nvPr/>
        </p:nvSpPr>
        <p:spPr>
          <a:xfrm>
            <a:off x="3328416" y="957799"/>
            <a:ext cx="3401568" cy="0"/>
          </a:xfrm>
          <a:prstGeom prst="line">
            <a:avLst/>
          </a:prstGeom>
          <a:ln cap="flat" w="38100">
            <a:solidFill>
              <a:srgbClr val="E7484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2" id="12"/>
          <p:cNvGrpSpPr/>
          <p:nvPr/>
        </p:nvGrpSpPr>
        <p:grpSpPr>
          <a:xfrm rot="0">
            <a:off x="4112473" y="6944373"/>
            <a:ext cx="1893692" cy="240134"/>
            <a:chOff x="0" y="0"/>
            <a:chExt cx="660110" cy="8370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660110" cy="83707"/>
            </a:xfrm>
            <a:custGeom>
              <a:avLst/>
              <a:gdLst/>
              <a:ahLst/>
              <a:cxnLst/>
              <a:rect r="r" b="b" t="t" l="l"/>
              <a:pathLst>
                <a:path h="83707" w="660110">
                  <a:moveTo>
                    <a:pt x="0" y="0"/>
                  </a:moveTo>
                  <a:lnTo>
                    <a:pt x="660110" y="0"/>
                  </a:lnTo>
                  <a:lnTo>
                    <a:pt x="660110" y="83707"/>
                  </a:lnTo>
                  <a:lnTo>
                    <a:pt x="0" y="83707"/>
                  </a:lnTo>
                  <a:close/>
                </a:path>
              </a:pathLst>
            </a:custGeom>
            <a:solidFill>
              <a:srgbClr val="E74840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9525"/>
              <a:ext cx="660110" cy="932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524"/>
                </a:lnSpc>
              </a:pPr>
            </a:p>
          </p:txBody>
        </p:sp>
      </p:grpSp>
      <p:sp>
        <p:nvSpPr>
          <p:cNvPr name="AutoShape 15" id="15"/>
          <p:cNvSpPr/>
          <p:nvPr/>
        </p:nvSpPr>
        <p:spPr>
          <a:xfrm>
            <a:off x="4523772" y="7083490"/>
            <a:ext cx="102521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6" id="16"/>
          <p:cNvSpPr/>
          <p:nvPr/>
        </p:nvSpPr>
        <p:spPr>
          <a:xfrm flipH="false" flipV="false" rot="0">
            <a:off x="9239208" y="228720"/>
            <a:ext cx="543252" cy="521997"/>
          </a:xfrm>
          <a:custGeom>
            <a:avLst/>
            <a:gdLst/>
            <a:ahLst/>
            <a:cxnLst/>
            <a:rect r="r" b="b" t="t" l="l"/>
            <a:pathLst>
              <a:path h="521997" w="543252">
                <a:moveTo>
                  <a:pt x="0" y="0"/>
                </a:moveTo>
                <a:lnTo>
                  <a:pt x="543252" y="0"/>
                </a:lnTo>
                <a:lnTo>
                  <a:pt x="543252" y="521997"/>
                </a:lnTo>
                <a:lnTo>
                  <a:pt x="0" y="5219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6988286" y="1947093"/>
            <a:ext cx="76003" cy="767432"/>
            <a:chOff x="0" y="0"/>
            <a:chExt cx="26493" cy="26751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6493" cy="267514"/>
            </a:xfrm>
            <a:custGeom>
              <a:avLst/>
              <a:gdLst/>
              <a:ahLst/>
              <a:cxnLst/>
              <a:rect r="r" b="b" t="t" l="l"/>
              <a:pathLst>
                <a:path h="267514" w="26493">
                  <a:moveTo>
                    <a:pt x="0" y="0"/>
                  </a:moveTo>
                  <a:lnTo>
                    <a:pt x="26493" y="0"/>
                  </a:lnTo>
                  <a:lnTo>
                    <a:pt x="26493" y="267514"/>
                  </a:lnTo>
                  <a:lnTo>
                    <a:pt x="0" y="267514"/>
                  </a:lnTo>
                  <a:close/>
                </a:path>
              </a:pathLst>
            </a:custGeom>
            <a:solidFill>
              <a:srgbClr val="E74840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26493" cy="2770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470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6705600" y="3552121"/>
            <a:ext cx="7539608" cy="4241029"/>
          </a:xfrm>
          <a:custGeom>
            <a:avLst/>
            <a:gdLst/>
            <a:ahLst/>
            <a:cxnLst/>
            <a:rect r="r" b="b" t="t" l="l"/>
            <a:pathLst>
              <a:path h="4241029" w="7539608">
                <a:moveTo>
                  <a:pt x="0" y="0"/>
                </a:moveTo>
                <a:lnTo>
                  <a:pt x="7539608" y="0"/>
                </a:lnTo>
                <a:lnTo>
                  <a:pt x="7539608" y="4241030"/>
                </a:lnTo>
                <a:lnTo>
                  <a:pt x="0" y="424103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3973132" y="4853570"/>
            <a:ext cx="2126490" cy="217117"/>
            <a:chOff x="0" y="0"/>
            <a:chExt cx="2835320" cy="289489"/>
          </a:xfrm>
        </p:grpSpPr>
        <p:grpSp>
          <p:nvGrpSpPr>
            <p:cNvPr name="Group 22" id="22"/>
            <p:cNvGrpSpPr/>
            <p:nvPr/>
          </p:nvGrpSpPr>
          <p:grpSpPr>
            <a:xfrm rot="0">
              <a:off x="0" y="0"/>
              <a:ext cx="2835320" cy="289489"/>
              <a:chOff x="0" y="0"/>
              <a:chExt cx="887626" cy="90628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87626" cy="90628"/>
              </a:xfrm>
              <a:custGeom>
                <a:avLst/>
                <a:gdLst/>
                <a:ahLst/>
                <a:cxnLst/>
                <a:rect r="r" b="b" t="t" l="l"/>
                <a:pathLst>
                  <a:path h="90628" w="887626">
                    <a:moveTo>
                      <a:pt x="45314" y="0"/>
                    </a:moveTo>
                    <a:lnTo>
                      <a:pt x="842313" y="0"/>
                    </a:lnTo>
                    <a:cubicBezTo>
                      <a:pt x="867339" y="0"/>
                      <a:pt x="887626" y="20288"/>
                      <a:pt x="887626" y="45314"/>
                    </a:cubicBezTo>
                    <a:lnTo>
                      <a:pt x="887626" y="45314"/>
                    </a:lnTo>
                    <a:cubicBezTo>
                      <a:pt x="887626" y="57332"/>
                      <a:pt x="882852" y="68857"/>
                      <a:pt x="874354" y="77355"/>
                    </a:cubicBezTo>
                    <a:cubicBezTo>
                      <a:pt x="865856" y="85853"/>
                      <a:pt x="854331" y="90628"/>
                      <a:pt x="842313" y="90628"/>
                    </a:cubicBezTo>
                    <a:lnTo>
                      <a:pt x="45314" y="90628"/>
                    </a:lnTo>
                    <a:cubicBezTo>
                      <a:pt x="20288" y="90628"/>
                      <a:pt x="0" y="70340"/>
                      <a:pt x="0" y="45314"/>
                    </a:cubicBezTo>
                    <a:lnTo>
                      <a:pt x="0" y="45314"/>
                    </a:lnTo>
                    <a:cubicBezTo>
                      <a:pt x="0" y="20288"/>
                      <a:pt x="20288" y="0"/>
                      <a:pt x="45314" y="0"/>
                    </a:cubicBezTo>
                    <a:close/>
                  </a:path>
                </a:pathLst>
              </a:custGeom>
              <a:solidFill>
                <a:srgbClr val="5ED1E1"/>
              </a:solidFill>
            </p:spPr>
          </p:sp>
          <p:sp>
            <p:nvSpPr>
              <p:cNvPr name="TextBox 24" id="24"/>
              <p:cNvSpPr txBox="true"/>
              <p:nvPr/>
            </p:nvSpPr>
            <p:spPr>
              <a:xfrm>
                <a:off x="0" y="-9525"/>
                <a:ext cx="887626" cy="1001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9"/>
                  </a:lnSpc>
                </a:pPr>
              </a:p>
            </p:txBody>
          </p:sp>
        </p:grpSp>
        <p:sp>
          <p:nvSpPr>
            <p:cNvPr name="TextBox 25" id="25"/>
            <p:cNvSpPr txBox="true"/>
            <p:nvPr/>
          </p:nvSpPr>
          <p:spPr>
            <a:xfrm rot="0">
              <a:off x="211778" y="55322"/>
              <a:ext cx="2389777" cy="1693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0"/>
                </a:lnSpc>
                <a:spcBef>
                  <a:spcPct val="0"/>
                </a:spcBef>
              </a:pPr>
              <a:r>
                <a:rPr lang="en-US" sz="835" spc="1">
                  <a:solidFill>
                    <a:srgbClr val="FFFFFF"/>
                  </a:solidFill>
                  <a:latin typeface="Pluto 1"/>
                </a:rPr>
                <a:t>Evaluación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3996074" y="5202935"/>
            <a:ext cx="2126490" cy="217117"/>
            <a:chOff x="0" y="0"/>
            <a:chExt cx="2835320" cy="289489"/>
          </a:xfrm>
        </p:grpSpPr>
        <p:grpSp>
          <p:nvGrpSpPr>
            <p:cNvPr name="Group 27" id="27"/>
            <p:cNvGrpSpPr/>
            <p:nvPr/>
          </p:nvGrpSpPr>
          <p:grpSpPr>
            <a:xfrm rot="0">
              <a:off x="0" y="0"/>
              <a:ext cx="2835320" cy="289489"/>
              <a:chOff x="0" y="0"/>
              <a:chExt cx="887626" cy="90628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87626" cy="90628"/>
              </a:xfrm>
              <a:custGeom>
                <a:avLst/>
                <a:gdLst/>
                <a:ahLst/>
                <a:cxnLst/>
                <a:rect r="r" b="b" t="t" l="l"/>
                <a:pathLst>
                  <a:path h="90628" w="887626">
                    <a:moveTo>
                      <a:pt x="45314" y="0"/>
                    </a:moveTo>
                    <a:lnTo>
                      <a:pt x="842313" y="0"/>
                    </a:lnTo>
                    <a:cubicBezTo>
                      <a:pt x="867339" y="0"/>
                      <a:pt x="887626" y="20288"/>
                      <a:pt x="887626" y="45314"/>
                    </a:cubicBezTo>
                    <a:lnTo>
                      <a:pt x="887626" y="45314"/>
                    </a:lnTo>
                    <a:cubicBezTo>
                      <a:pt x="887626" y="57332"/>
                      <a:pt x="882852" y="68857"/>
                      <a:pt x="874354" y="77355"/>
                    </a:cubicBezTo>
                    <a:cubicBezTo>
                      <a:pt x="865856" y="85853"/>
                      <a:pt x="854331" y="90628"/>
                      <a:pt x="842313" y="90628"/>
                    </a:cubicBezTo>
                    <a:lnTo>
                      <a:pt x="45314" y="90628"/>
                    </a:lnTo>
                    <a:cubicBezTo>
                      <a:pt x="20288" y="90628"/>
                      <a:pt x="0" y="70340"/>
                      <a:pt x="0" y="45314"/>
                    </a:cubicBezTo>
                    <a:lnTo>
                      <a:pt x="0" y="45314"/>
                    </a:lnTo>
                    <a:cubicBezTo>
                      <a:pt x="0" y="20288"/>
                      <a:pt x="20288" y="0"/>
                      <a:pt x="45314" y="0"/>
                    </a:cubicBezTo>
                    <a:close/>
                  </a:path>
                </a:pathLst>
              </a:custGeom>
              <a:solidFill>
                <a:srgbClr val="DB473C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9525"/>
                <a:ext cx="887626" cy="1001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9"/>
                  </a:lnSpc>
                </a:pPr>
              </a:p>
            </p:txBody>
          </p:sp>
        </p:grpSp>
        <p:sp>
          <p:nvSpPr>
            <p:cNvPr name="TextBox 30" id="30"/>
            <p:cNvSpPr txBox="true"/>
            <p:nvPr/>
          </p:nvSpPr>
          <p:spPr>
            <a:xfrm rot="0">
              <a:off x="211778" y="55322"/>
              <a:ext cx="2389777" cy="1693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0"/>
                </a:lnSpc>
                <a:spcBef>
                  <a:spcPct val="0"/>
                </a:spcBef>
              </a:pPr>
              <a:r>
                <a:rPr lang="en-US" sz="835" spc="1">
                  <a:solidFill>
                    <a:srgbClr val="FFFFFF"/>
                  </a:solidFill>
                  <a:latin typeface="Pluto 1"/>
                </a:rPr>
                <a:t>CoNTROL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3996074" y="5552301"/>
            <a:ext cx="2126490" cy="222420"/>
            <a:chOff x="0" y="0"/>
            <a:chExt cx="2835320" cy="296560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0" y="0"/>
              <a:ext cx="2835320" cy="296560"/>
              <a:chOff x="0" y="0"/>
              <a:chExt cx="887626" cy="92841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87626" cy="92841"/>
              </a:xfrm>
              <a:custGeom>
                <a:avLst/>
                <a:gdLst/>
                <a:ahLst/>
                <a:cxnLst/>
                <a:rect r="r" b="b" t="t" l="l"/>
                <a:pathLst>
                  <a:path h="92841" w="887626">
                    <a:moveTo>
                      <a:pt x="46421" y="0"/>
                    </a:moveTo>
                    <a:lnTo>
                      <a:pt x="841206" y="0"/>
                    </a:lnTo>
                    <a:cubicBezTo>
                      <a:pt x="866843" y="0"/>
                      <a:pt x="887626" y="20783"/>
                      <a:pt x="887626" y="46421"/>
                    </a:cubicBezTo>
                    <a:lnTo>
                      <a:pt x="887626" y="46421"/>
                    </a:lnTo>
                    <a:cubicBezTo>
                      <a:pt x="887626" y="58732"/>
                      <a:pt x="882736" y="70539"/>
                      <a:pt x="874030" y="79245"/>
                    </a:cubicBezTo>
                    <a:cubicBezTo>
                      <a:pt x="865325" y="87951"/>
                      <a:pt x="853517" y="92841"/>
                      <a:pt x="841206" y="92841"/>
                    </a:cubicBezTo>
                    <a:lnTo>
                      <a:pt x="46421" y="92841"/>
                    </a:lnTo>
                    <a:cubicBezTo>
                      <a:pt x="34109" y="92841"/>
                      <a:pt x="22302" y="87951"/>
                      <a:pt x="13596" y="79245"/>
                    </a:cubicBezTo>
                    <a:cubicBezTo>
                      <a:pt x="4891" y="70539"/>
                      <a:pt x="0" y="58732"/>
                      <a:pt x="0" y="46421"/>
                    </a:cubicBezTo>
                    <a:lnTo>
                      <a:pt x="0" y="46421"/>
                    </a:lnTo>
                    <a:cubicBezTo>
                      <a:pt x="0" y="34109"/>
                      <a:pt x="4891" y="22302"/>
                      <a:pt x="13596" y="13596"/>
                    </a:cubicBezTo>
                    <a:cubicBezTo>
                      <a:pt x="22302" y="4891"/>
                      <a:pt x="34109" y="0"/>
                      <a:pt x="464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DB473C"/>
                </a:solidFill>
                <a:prstDash val="solid"/>
                <a:round/>
              </a:ln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0" y="-9525"/>
                <a:ext cx="887626" cy="1023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9"/>
                  </a:lnSpc>
                </a:pPr>
              </a:p>
            </p:txBody>
          </p:sp>
        </p:grpSp>
        <p:sp>
          <p:nvSpPr>
            <p:cNvPr name="TextBox 35" id="35"/>
            <p:cNvSpPr txBox="true"/>
            <p:nvPr/>
          </p:nvSpPr>
          <p:spPr>
            <a:xfrm rot="0">
              <a:off x="211778" y="55322"/>
              <a:ext cx="2389777" cy="1763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0"/>
                </a:lnSpc>
                <a:spcBef>
                  <a:spcPct val="0"/>
                </a:spcBef>
              </a:pPr>
              <a:r>
                <a:rPr lang="en-US" sz="835" spc="1">
                  <a:solidFill>
                    <a:srgbClr val="DB473C"/>
                  </a:solidFill>
                  <a:latin typeface="Pluto 1"/>
                </a:rPr>
                <a:t>Recurso forestal</a:t>
              </a:r>
            </a:p>
          </p:txBody>
        </p:sp>
      </p:grpSp>
      <p:sp>
        <p:nvSpPr>
          <p:cNvPr name="AutoShape 36" id="36"/>
          <p:cNvSpPr/>
          <p:nvPr/>
        </p:nvSpPr>
        <p:spPr>
          <a:xfrm>
            <a:off x="4112473" y="4002964"/>
            <a:ext cx="916727" cy="341115"/>
          </a:xfrm>
          <a:prstGeom prst="line">
            <a:avLst/>
          </a:prstGeom>
          <a:ln cap="flat" w="38100">
            <a:solidFill>
              <a:srgbClr val="5ED1E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7" id="37"/>
          <p:cNvSpPr/>
          <p:nvPr/>
        </p:nvSpPr>
        <p:spPr>
          <a:xfrm flipH="true">
            <a:off x="5029200" y="4045178"/>
            <a:ext cx="851389" cy="298902"/>
          </a:xfrm>
          <a:prstGeom prst="line">
            <a:avLst/>
          </a:prstGeom>
          <a:ln cap="flat" w="38100">
            <a:solidFill>
              <a:srgbClr val="5ED1E1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8" id="38"/>
          <p:cNvGrpSpPr/>
          <p:nvPr/>
        </p:nvGrpSpPr>
        <p:grpSpPr>
          <a:xfrm rot="0">
            <a:off x="3542396" y="3894406"/>
            <a:ext cx="1227446" cy="217117"/>
            <a:chOff x="0" y="0"/>
            <a:chExt cx="1636594" cy="289489"/>
          </a:xfrm>
        </p:grpSpPr>
        <p:grpSp>
          <p:nvGrpSpPr>
            <p:cNvPr name="Group 39" id="39"/>
            <p:cNvGrpSpPr/>
            <p:nvPr/>
          </p:nvGrpSpPr>
          <p:grpSpPr>
            <a:xfrm rot="0">
              <a:off x="0" y="0"/>
              <a:ext cx="1636594" cy="289489"/>
              <a:chOff x="0" y="0"/>
              <a:chExt cx="512353" cy="90628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512353" cy="90628"/>
              </a:xfrm>
              <a:custGeom>
                <a:avLst/>
                <a:gdLst/>
                <a:ahLst/>
                <a:cxnLst/>
                <a:rect r="r" b="b" t="t" l="l"/>
                <a:pathLst>
                  <a:path h="90628" w="512353">
                    <a:moveTo>
                      <a:pt x="45314" y="0"/>
                    </a:moveTo>
                    <a:lnTo>
                      <a:pt x="467039" y="0"/>
                    </a:lnTo>
                    <a:cubicBezTo>
                      <a:pt x="492065" y="0"/>
                      <a:pt x="512353" y="20288"/>
                      <a:pt x="512353" y="45314"/>
                    </a:cubicBezTo>
                    <a:lnTo>
                      <a:pt x="512353" y="45314"/>
                    </a:lnTo>
                    <a:cubicBezTo>
                      <a:pt x="512353" y="57332"/>
                      <a:pt x="507579" y="68857"/>
                      <a:pt x="499081" y="77355"/>
                    </a:cubicBezTo>
                    <a:cubicBezTo>
                      <a:pt x="490583" y="85853"/>
                      <a:pt x="479057" y="90628"/>
                      <a:pt x="467039" y="90628"/>
                    </a:cubicBezTo>
                    <a:lnTo>
                      <a:pt x="45314" y="90628"/>
                    </a:lnTo>
                    <a:cubicBezTo>
                      <a:pt x="20288" y="90628"/>
                      <a:pt x="0" y="70340"/>
                      <a:pt x="0" y="45314"/>
                    </a:cubicBezTo>
                    <a:lnTo>
                      <a:pt x="0" y="45314"/>
                    </a:lnTo>
                    <a:cubicBezTo>
                      <a:pt x="0" y="20288"/>
                      <a:pt x="20288" y="0"/>
                      <a:pt x="45314" y="0"/>
                    </a:cubicBezTo>
                    <a:close/>
                  </a:path>
                </a:pathLst>
              </a:custGeom>
              <a:solidFill>
                <a:srgbClr val="DB473C"/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-9525"/>
                <a:ext cx="512353" cy="1001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9"/>
                  </a:lnSpc>
                </a:pPr>
              </a:p>
            </p:txBody>
          </p:sp>
        </p:grpSp>
        <p:sp>
          <p:nvSpPr>
            <p:cNvPr name="TextBox 42" id="42"/>
            <p:cNvSpPr txBox="true"/>
            <p:nvPr/>
          </p:nvSpPr>
          <p:spPr>
            <a:xfrm rot="0">
              <a:off x="122242" y="55322"/>
              <a:ext cx="1379419" cy="1693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0"/>
                </a:lnSpc>
                <a:spcBef>
                  <a:spcPct val="0"/>
                </a:spcBef>
              </a:pPr>
              <a:r>
                <a:rPr lang="en-US" sz="835" spc="1">
                  <a:solidFill>
                    <a:srgbClr val="FFFFFF"/>
                  </a:solidFill>
                  <a:latin typeface="Pluto 1"/>
                </a:rPr>
                <a:t>Salud Forestal </a:t>
              </a:r>
            </a:p>
          </p:txBody>
        </p:sp>
      </p:grpSp>
      <p:grpSp>
        <p:nvGrpSpPr>
          <p:cNvPr name="Group 43" id="43"/>
          <p:cNvGrpSpPr/>
          <p:nvPr/>
        </p:nvGrpSpPr>
        <p:grpSpPr>
          <a:xfrm rot="0">
            <a:off x="5059319" y="3886200"/>
            <a:ext cx="1412526" cy="222420"/>
            <a:chOff x="0" y="0"/>
            <a:chExt cx="1883368" cy="296560"/>
          </a:xfrm>
        </p:grpSpPr>
        <p:grpSp>
          <p:nvGrpSpPr>
            <p:cNvPr name="Group 44" id="44"/>
            <p:cNvGrpSpPr/>
            <p:nvPr/>
          </p:nvGrpSpPr>
          <p:grpSpPr>
            <a:xfrm rot="0">
              <a:off x="0" y="0"/>
              <a:ext cx="1883368" cy="296560"/>
              <a:chOff x="0" y="0"/>
              <a:chExt cx="589608" cy="92841"/>
            </a:xfrm>
          </p:grpSpPr>
          <p:sp>
            <p:nvSpPr>
              <p:cNvPr name="Freeform 45" id="45"/>
              <p:cNvSpPr/>
              <p:nvPr/>
            </p:nvSpPr>
            <p:spPr>
              <a:xfrm flipH="false" flipV="false" rot="0">
                <a:off x="0" y="0"/>
                <a:ext cx="589608" cy="92841"/>
              </a:xfrm>
              <a:custGeom>
                <a:avLst/>
                <a:gdLst/>
                <a:ahLst/>
                <a:cxnLst/>
                <a:rect r="r" b="b" t="t" l="l"/>
                <a:pathLst>
                  <a:path h="92841" w="589608">
                    <a:moveTo>
                      <a:pt x="46421" y="0"/>
                    </a:moveTo>
                    <a:lnTo>
                      <a:pt x="543187" y="0"/>
                    </a:lnTo>
                    <a:cubicBezTo>
                      <a:pt x="568825" y="0"/>
                      <a:pt x="589608" y="20783"/>
                      <a:pt x="589608" y="46421"/>
                    </a:cubicBezTo>
                    <a:lnTo>
                      <a:pt x="589608" y="46421"/>
                    </a:lnTo>
                    <a:cubicBezTo>
                      <a:pt x="589608" y="58732"/>
                      <a:pt x="584717" y="70539"/>
                      <a:pt x="576012" y="79245"/>
                    </a:cubicBezTo>
                    <a:cubicBezTo>
                      <a:pt x="567306" y="87951"/>
                      <a:pt x="555499" y="92841"/>
                      <a:pt x="543187" y="92841"/>
                    </a:cubicBezTo>
                    <a:lnTo>
                      <a:pt x="46421" y="92841"/>
                    </a:lnTo>
                    <a:cubicBezTo>
                      <a:pt x="34109" y="92841"/>
                      <a:pt x="22302" y="87951"/>
                      <a:pt x="13596" y="79245"/>
                    </a:cubicBezTo>
                    <a:cubicBezTo>
                      <a:pt x="4891" y="70539"/>
                      <a:pt x="0" y="58732"/>
                      <a:pt x="0" y="46421"/>
                    </a:cubicBezTo>
                    <a:lnTo>
                      <a:pt x="0" y="46421"/>
                    </a:lnTo>
                    <a:cubicBezTo>
                      <a:pt x="0" y="34109"/>
                      <a:pt x="4891" y="22302"/>
                      <a:pt x="13596" y="13596"/>
                    </a:cubicBezTo>
                    <a:cubicBezTo>
                      <a:pt x="22302" y="4891"/>
                      <a:pt x="34109" y="0"/>
                      <a:pt x="46421" y="0"/>
                    </a:cubicBezTo>
                    <a:close/>
                  </a:path>
                </a:pathLst>
              </a:custGeom>
              <a:solidFill>
                <a:srgbClr val="DB473C"/>
              </a:solidFill>
            </p:spPr>
          </p:sp>
          <p:sp>
            <p:nvSpPr>
              <p:cNvPr name="TextBox 46" id="46"/>
              <p:cNvSpPr txBox="true"/>
              <p:nvPr/>
            </p:nvSpPr>
            <p:spPr>
              <a:xfrm>
                <a:off x="0" y="-9525"/>
                <a:ext cx="589608" cy="10236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9"/>
                  </a:lnSpc>
                </a:pPr>
              </a:p>
            </p:txBody>
          </p:sp>
        </p:grpSp>
        <p:sp>
          <p:nvSpPr>
            <p:cNvPr name="TextBox 47" id="47"/>
            <p:cNvSpPr txBox="true"/>
            <p:nvPr/>
          </p:nvSpPr>
          <p:spPr>
            <a:xfrm rot="0">
              <a:off x="140674" y="55322"/>
              <a:ext cx="1587415" cy="1763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0"/>
                </a:lnSpc>
                <a:spcBef>
                  <a:spcPct val="0"/>
                </a:spcBef>
              </a:pPr>
              <a:r>
                <a:rPr lang="en-US" sz="835" spc="1">
                  <a:solidFill>
                    <a:srgbClr val="FFFFFF"/>
                  </a:solidFill>
                  <a:latin typeface="Pluto 1"/>
                </a:rPr>
                <a:t>Sanidad Forestal </a:t>
              </a: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3965955" y="4344079"/>
            <a:ext cx="2126490" cy="217117"/>
            <a:chOff x="0" y="0"/>
            <a:chExt cx="2835320" cy="289489"/>
          </a:xfrm>
        </p:grpSpPr>
        <p:grpSp>
          <p:nvGrpSpPr>
            <p:cNvPr name="Group 49" id="49"/>
            <p:cNvGrpSpPr/>
            <p:nvPr/>
          </p:nvGrpSpPr>
          <p:grpSpPr>
            <a:xfrm rot="0">
              <a:off x="0" y="0"/>
              <a:ext cx="2835320" cy="289489"/>
              <a:chOff x="0" y="0"/>
              <a:chExt cx="887626" cy="90628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0">
                <a:off x="0" y="0"/>
                <a:ext cx="887626" cy="90628"/>
              </a:xfrm>
              <a:custGeom>
                <a:avLst/>
                <a:gdLst/>
                <a:ahLst/>
                <a:cxnLst/>
                <a:rect r="r" b="b" t="t" l="l"/>
                <a:pathLst>
                  <a:path h="90628" w="887626">
                    <a:moveTo>
                      <a:pt x="45314" y="0"/>
                    </a:moveTo>
                    <a:lnTo>
                      <a:pt x="842313" y="0"/>
                    </a:lnTo>
                    <a:cubicBezTo>
                      <a:pt x="867339" y="0"/>
                      <a:pt x="887626" y="20288"/>
                      <a:pt x="887626" y="45314"/>
                    </a:cubicBezTo>
                    <a:lnTo>
                      <a:pt x="887626" y="45314"/>
                    </a:lnTo>
                    <a:cubicBezTo>
                      <a:pt x="887626" y="57332"/>
                      <a:pt x="882852" y="68857"/>
                      <a:pt x="874354" y="77355"/>
                    </a:cubicBezTo>
                    <a:cubicBezTo>
                      <a:pt x="865856" y="85853"/>
                      <a:pt x="854331" y="90628"/>
                      <a:pt x="842313" y="90628"/>
                    </a:cubicBezTo>
                    <a:lnTo>
                      <a:pt x="45314" y="90628"/>
                    </a:lnTo>
                    <a:cubicBezTo>
                      <a:pt x="20288" y="90628"/>
                      <a:pt x="0" y="70340"/>
                      <a:pt x="0" y="45314"/>
                    </a:cubicBezTo>
                    <a:lnTo>
                      <a:pt x="0" y="45314"/>
                    </a:lnTo>
                    <a:cubicBezTo>
                      <a:pt x="0" y="20288"/>
                      <a:pt x="20288" y="0"/>
                      <a:pt x="45314" y="0"/>
                    </a:cubicBezTo>
                    <a:close/>
                  </a:path>
                </a:pathLst>
              </a:custGeom>
              <a:solidFill>
                <a:srgbClr val="757575"/>
              </a:solidFill>
            </p:spPr>
          </p:sp>
          <p:sp>
            <p:nvSpPr>
              <p:cNvPr name="TextBox 51" id="51"/>
              <p:cNvSpPr txBox="true"/>
              <p:nvPr/>
            </p:nvSpPr>
            <p:spPr>
              <a:xfrm>
                <a:off x="0" y="-9525"/>
                <a:ext cx="887626" cy="1001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9"/>
                  </a:lnSpc>
                </a:pPr>
              </a:p>
            </p:txBody>
          </p:sp>
        </p:grpSp>
        <p:sp>
          <p:nvSpPr>
            <p:cNvPr name="TextBox 52" id="52"/>
            <p:cNvSpPr txBox="true"/>
            <p:nvPr/>
          </p:nvSpPr>
          <p:spPr>
            <a:xfrm rot="0">
              <a:off x="211778" y="55322"/>
              <a:ext cx="2389777" cy="16931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60"/>
                </a:lnSpc>
                <a:spcBef>
                  <a:spcPct val="0"/>
                </a:spcBef>
              </a:pPr>
              <a:r>
                <a:rPr lang="en-US" sz="835" spc="1">
                  <a:solidFill>
                    <a:srgbClr val="FFFFFF"/>
                  </a:solidFill>
                  <a:latin typeface="Pluto 1"/>
                </a:rPr>
                <a:t>Detección e identificación </a:t>
              </a:r>
            </a:p>
          </p:txBody>
        </p:sp>
      </p:grpSp>
      <p:grpSp>
        <p:nvGrpSpPr>
          <p:cNvPr name="Group 53" id="53"/>
          <p:cNvGrpSpPr/>
          <p:nvPr/>
        </p:nvGrpSpPr>
        <p:grpSpPr>
          <a:xfrm rot="0">
            <a:off x="794106" y="455335"/>
            <a:ext cx="1808567" cy="322884"/>
            <a:chOff x="0" y="0"/>
            <a:chExt cx="2411423" cy="430512"/>
          </a:xfrm>
        </p:grpSpPr>
        <p:grpSp>
          <p:nvGrpSpPr>
            <p:cNvPr name="Group 54" id="54"/>
            <p:cNvGrpSpPr/>
            <p:nvPr/>
          </p:nvGrpSpPr>
          <p:grpSpPr>
            <a:xfrm rot="0">
              <a:off x="0" y="0"/>
              <a:ext cx="2411423" cy="430512"/>
              <a:chOff x="0" y="0"/>
              <a:chExt cx="512353" cy="91471"/>
            </a:xfrm>
          </p:grpSpPr>
          <p:sp>
            <p:nvSpPr>
              <p:cNvPr name="Freeform 55" id="55"/>
              <p:cNvSpPr/>
              <p:nvPr/>
            </p:nvSpPr>
            <p:spPr>
              <a:xfrm flipH="false" flipV="false" rot="0">
                <a:off x="0" y="0"/>
                <a:ext cx="512353" cy="91471"/>
              </a:xfrm>
              <a:custGeom>
                <a:avLst/>
                <a:gdLst/>
                <a:ahLst/>
                <a:cxnLst/>
                <a:rect r="r" b="b" t="t" l="l"/>
                <a:pathLst>
                  <a:path h="91471" w="512353">
                    <a:moveTo>
                      <a:pt x="45735" y="0"/>
                    </a:moveTo>
                    <a:lnTo>
                      <a:pt x="466617" y="0"/>
                    </a:lnTo>
                    <a:cubicBezTo>
                      <a:pt x="491876" y="0"/>
                      <a:pt x="512353" y="20476"/>
                      <a:pt x="512353" y="45735"/>
                    </a:cubicBezTo>
                    <a:lnTo>
                      <a:pt x="512353" y="45735"/>
                    </a:lnTo>
                    <a:cubicBezTo>
                      <a:pt x="512353" y="57865"/>
                      <a:pt x="507534" y="69498"/>
                      <a:pt x="498957" y="78075"/>
                    </a:cubicBezTo>
                    <a:cubicBezTo>
                      <a:pt x="490380" y="86652"/>
                      <a:pt x="478747" y="91471"/>
                      <a:pt x="466617" y="91471"/>
                    </a:cubicBezTo>
                    <a:lnTo>
                      <a:pt x="45735" y="91471"/>
                    </a:lnTo>
                    <a:cubicBezTo>
                      <a:pt x="20476" y="91471"/>
                      <a:pt x="0" y="70994"/>
                      <a:pt x="0" y="45735"/>
                    </a:cubicBezTo>
                    <a:lnTo>
                      <a:pt x="0" y="45735"/>
                    </a:lnTo>
                    <a:cubicBezTo>
                      <a:pt x="0" y="20476"/>
                      <a:pt x="20476" y="0"/>
                      <a:pt x="457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56" id="56"/>
              <p:cNvSpPr txBox="true"/>
              <p:nvPr/>
            </p:nvSpPr>
            <p:spPr>
              <a:xfrm>
                <a:off x="0" y="-9525"/>
                <a:ext cx="512353" cy="1009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9"/>
                  </a:lnSpc>
                </a:pPr>
              </a:p>
            </p:txBody>
          </p:sp>
        </p:grpSp>
        <p:sp>
          <p:nvSpPr>
            <p:cNvPr name="TextBox 57" id="57"/>
            <p:cNvSpPr txBox="true"/>
            <p:nvPr/>
          </p:nvSpPr>
          <p:spPr>
            <a:xfrm rot="0">
              <a:off x="180116" y="86024"/>
              <a:ext cx="2032491" cy="2489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62"/>
                </a:lnSpc>
                <a:spcBef>
                  <a:spcPct val="0"/>
                </a:spcBef>
              </a:pPr>
              <a:r>
                <a:rPr lang="en-US" sz="1230" spc="2">
                  <a:solidFill>
                    <a:srgbClr val="DB473C"/>
                  </a:solidFill>
                  <a:latin typeface="Pluto 1"/>
                </a:rPr>
                <a:t>Salud Forestal </a:t>
              </a: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478805" y="910671"/>
            <a:ext cx="2443933" cy="264295"/>
            <a:chOff x="0" y="0"/>
            <a:chExt cx="3258577" cy="352394"/>
          </a:xfrm>
        </p:grpSpPr>
        <p:grpSp>
          <p:nvGrpSpPr>
            <p:cNvPr name="Group 59" id="59"/>
            <p:cNvGrpSpPr/>
            <p:nvPr/>
          </p:nvGrpSpPr>
          <p:grpSpPr>
            <a:xfrm rot="0">
              <a:off x="0" y="0"/>
              <a:ext cx="3258577" cy="352394"/>
              <a:chOff x="0" y="0"/>
              <a:chExt cx="887626" cy="95991"/>
            </a:xfrm>
          </p:grpSpPr>
          <p:sp>
            <p:nvSpPr>
              <p:cNvPr name="Freeform 60" id="60"/>
              <p:cNvSpPr/>
              <p:nvPr/>
            </p:nvSpPr>
            <p:spPr>
              <a:xfrm flipH="false" flipV="false" rot="0">
                <a:off x="0" y="0"/>
                <a:ext cx="887626" cy="95991"/>
              </a:xfrm>
              <a:custGeom>
                <a:avLst/>
                <a:gdLst/>
                <a:ahLst/>
                <a:cxnLst/>
                <a:rect r="r" b="b" t="t" l="l"/>
                <a:pathLst>
                  <a:path h="95991" w="887626">
                    <a:moveTo>
                      <a:pt x="47995" y="0"/>
                    </a:moveTo>
                    <a:lnTo>
                      <a:pt x="839631" y="0"/>
                    </a:lnTo>
                    <a:cubicBezTo>
                      <a:pt x="866138" y="0"/>
                      <a:pt x="887626" y="21488"/>
                      <a:pt x="887626" y="47995"/>
                    </a:cubicBezTo>
                    <a:lnTo>
                      <a:pt x="887626" y="47995"/>
                    </a:lnTo>
                    <a:cubicBezTo>
                      <a:pt x="887626" y="60725"/>
                      <a:pt x="882570" y="72933"/>
                      <a:pt x="873569" y="81933"/>
                    </a:cubicBezTo>
                    <a:cubicBezTo>
                      <a:pt x="864568" y="90934"/>
                      <a:pt x="852360" y="95991"/>
                      <a:pt x="839631" y="95991"/>
                    </a:cubicBezTo>
                    <a:lnTo>
                      <a:pt x="47995" y="95991"/>
                    </a:lnTo>
                    <a:cubicBezTo>
                      <a:pt x="35266" y="95991"/>
                      <a:pt x="23058" y="90934"/>
                      <a:pt x="14058" y="81933"/>
                    </a:cubicBezTo>
                    <a:cubicBezTo>
                      <a:pt x="5057" y="72933"/>
                      <a:pt x="0" y="60725"/>
                      <a:pt x="0" y="47995"/>
                    </a:cubicBezTo>
                    <a:lnTo>
                      <a:pt x="0" y="47995"/>
                    </a:lnTo>
                    <a:cubicBezTo>
                      <a:pt x="0" y="35266"/>
                      <a:pt x="5057" y="23058"/>
                      <a:pt x="14058" y="14058"/>
                    </a:cubicBezTo>
                    <a:cubicBezTo>
                      <a:pt x="23058" y="5057"/>
                      <a:pt x="35266" y="0"/>
                      <a:pt x="47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name="TextBox 61" id="61"/>
              <p:cNvSpPr txBox="true"/>
              <p:nvPr/>
            </p:nvSpPr>
            <p:spPr>
              <a:xfrm>
                <a:off x="0" y="-9525"/>
                <a:ext cx="887626" cy="10551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9"/>
                  </a:lnSpc>
                </a:pPr>
              </a:p>
            </p:txBody>
          </p:sp>
        </p:grpSp>
        <p:sp>
          <p:nvSpPr>
            <p:cNvPr name="TextBox 62" id="62"/>
            <p:cNvSpPr txBox="true"/>
            <p:nvPr/>
          </p:nvSpPr>
          <p:spPr>
            <a:xfrm rot="0">
              <a:off x="243393" y="65003"/>
              <a:ext cx="2746523" cy="212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5"/>
                </a:lnSpc>
                <a:spcBef>
                  <a:spcPct val="0"/>
                </a:spcBef>
              </a:pPr>
              <a:r>
                <a:rPr lang="en-US" sz="1059" spc="2">
                  <a:solidFill>
                    <a:srgbClr val="5ED1E1"/>
                  </a:solidFill>
                  <a:latin typeface="Pluto 1"/>
                </a:rPr>
                <a:t>Perspectiva ecológica</a:t>
              </a:r>
            </a:p>
          </p:txBody>
        </p:sp>
      </p:grpSp>
      <p:grpSp>
        <p:nvGrpSpPr>
          <p:cNvPr name="Group 63" id="63"/>
          <p:cNvGrpSpPr/>
          <p:nvPr/>
        </p:nvGrpSpPr>
        <p:grpSpPr>
          <a:xfrm rot="0">
            <a:off x="478805" y="1283950"/>
            <a:ext cx="2443933" cy="426220"/>
            <a:chOff x="0" y="0"/>
            <a:chExt cx="3258577" cy="568294"/>
          </a:xfrm>
        </p:grpSpPr>
        <p:grpSp>
          <p:nvGrpSpPr>
            <p:cNvPr name="Group 64" id="64"/>
            <p:cNvGrpSpPr/>
            <p:nvPr/>
          </p:nvGrpSpPr>
          <p:grpSpPr>
            <a:xfrm rot="0">
              <a:off x="0" y="0"/>
              <a:ext cx="3258577" cy="568294"/>
              <a:chOff x="0" y="0"/>
              <a:chExt cx="887626" cy="154801"/>
            </a:xfrm>
          </p:grpSpPr>
          <p:sp>
            <p:nvSpPr>
              <p:cNvPr name="Freeform 65" id="65"/>
              <p:cNvSpPr/>
              <p:nvPr/>
            </p:nvSpPr>
            <p:spPr>
              <a:xfrm flipH="false" flipV="false" rot="0">
                <a:off x="0" y="0"/>
                <a:ext cx="887626" cy="154801"/>
              </a:xfrm>
              <a:custGeom>
                <a:avLst/>
                <a:gdLst/>
                <a:ahLst/>
                <a:cxnLst/>
                <a:rect r="r" b="b" t="t" l="l"/>
                <a:pathLst>
                  <a:path h="154801" w="887626">
                    <a:moveTo>
                      <a:pt x="77401" y="0"/>
                    </a:moveTo>
                    <a:lnTo>
                      <a:pt x="810226" y="0"/>
                    </a:lnTo>
                    <a:cubicBezTo>
                      <a:pt x="852973" y="0"/>
                      <a:pt x="887626" y="34653"/>
                      <a:pt x="887626" y="77401"/>
                    </a:cubicBezTo>
                    <a:lnTo>
                      <a:pt x="887626" y="77401"/>
                    </a:lnTo>
                    <a:cubicBezTo>
                      <a:pt x="887626" y="120148"/>
                      <a:pt x="852973" y="154801"/>
                      <a:pt x="810226" y="154801"/>
                    </a:cubicBezTo>
                    <a:lnTo>
                      <a:pt x="77401" y="154801"/>
                    </a:lnTo>
                    <a:cubicBezTo>
                      <a:pt x="34653" y="154801"/>
                      <a:pt x="0" y="120148"/>
                      <a:pt x="0" y="77401"/>
                    </a:cubicBezTo>
                    <a:lnTo>
                      <a:pt x="0" y="77401"/>
                    </a:lnTo>
                    <a:cubicBezTo>
                      <a:pt x="0" y="34653"/>
                      <a:pt x="34653" y="0"/>
                      <a:pt x="774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name="TextBox 66" id="66"/>
              <p:cNvSpPr txBox="true"/>
              <p:nvPr/>
            </p:nvSpPr>
            <p:spPr>
              <a:xfrm>
                <a:off x="0" y="-9525"/>
                <a:ext cx="887626" cy="16432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9"/>
                  </a:lnSpc>
                </a:pPr>
              </a:p>
            </p:txBody>
          </p:sp>
        </p:grpSp>
        <p:sp>
          <p:nvSpPr>
            <p:cNvPr name="TextBox 67" id="67"/>
            <p:cNvSpPr txBox="true"/>
            <p:nvPr/>
          </p:nvSpPr>
          <p:spPr>
            <a:xfrm rot="0">
              <a:off x="243393" y="65003"/>
              <a:ext cx="2746523" cy="4287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5"/>
                </a:lnSpc>
                <a:spcBef>
                  <a:spcPct val="0"/>
                </a:spcBef>
              </a:pPr>
              <a:r>
                <a:rPr lang="en-US" sz="1059" spc="2">
                  <a:solidFill>
                    <a:srgbClr val="5ED1E1"/>
                  </a:solidFill>
                  <a:latin typeface="Pluto 1"/>
                </a:rPr>
                <a:t>Funcionalidad del ecosistema </a:t>
              </a: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478805" y="1814945"/>
            <a:ext cx="2443933" cy="264295"/>
            <a:chOff x="0" y="0"/>
            <a:chExt cx="3258577" cy="352394"/>
          </a:xfrm>
        </p:grpSpPr>
        <p:grpSp>
          <p:nvGrpSpPr>
            <p:cNvPr name="Group 69" id="69"/>
            <p:cNvGrpSpPr/>
            <p:nvPr/>
          </p:nvGrpSpPr>
          <p:grpSpPr>
            <a:xfrm rot="0">
              <a:off x="0" y="0"/>
              <a:ext cx="3258577" cy="352394"/>
              <a:chOff x="0" y="0"/>
              <a:chExt cx="887626" cy="95991"/>
            </a:xfrm>
          </p:grpSpPr>
          <p:sp>
            <p:nvSpPr>
              <p:cNvPr name="Freeform 70" id="70"/>
              <p:cNvSpPr/>
              <p:nvPr/>
            </p:nvSpPr>
            <p:spPr>
              <a:xfrm flipH="false" flipV="false" rot="0">
                <a:off x="0" y="0"/>
                <a:ext cx="887626" cy="95991"/>
              </a:xfrm>
              <a:custGeom>
                <a:avLst/>
                <a:gdLst/>
                <a:ahLst/>
                <a:cxnLst/>
                <a:rect r="r" b="b" t="t" l="l"/>
                <a:pathLst>
                  <a:path h="95991" w="887626">
                    <a:moveTo>
                      <a:pt x="47995" y="0"/>
                    </a:moveTo>
                    <a:lnTo>
                      <a:pt x="839631" y="0"/>
                    </a:lnTo>
                    <a:cubicBezTo>
                      <a:pt x="866138" y="0"/>
                      <a:pt x="887626" y="21488"/>
                      <a:pt x="887626" y="47995"/>
                    </a:cubicBezTo>
                    <a:lnTo>
                      <a:pt x="887626" y="47995"/>
                    </a:lnTo>
                    <a:cubicBezTo>
                      <a:pt x="887626" y="60725"/>
                      <a:pt x="882570" y="72933"/>
                      <a:pt x="873569" y="81933"/>
                    </a:cubicBezTo>
                    <a:cubicBezTo>
                      <a:pt x="864568" y="90934"/>
                      <a:pt x="852360" y="95991"/>
                      <a:pt x="839631" y="95991"/>
                    </a:cubicBezTo>
                    <a:lnTo>
                      <a:pt x="47995" y="95991"/>
                    </a:lnTo>
                    <a:cubicBezTo>
                      <a:pt x="35266" y="95991"/>
                      <a:pt x="23058" y="90934"/>
                      <a:pt x="14058" y="81933"/>
                    </a:cubicBezTo>
                    <a:cubicBezTo>
                      <a:pt x="5057" y="72933"/>
                      <a:pt x="0" y="60725"/>
                      <a:pt x="0" y="47995"/>
                    </a:cubicBezTo>
                    <a:lnTo>
                      <a:pt x="0" y="47995"/>
                    </a:lnTo>
                    <a:cubicBezTo>
                      <a:pt x="0" y="35266"/>
                      <a:pt x="5057" y="23058"/>
                      <a:pt x="14058" y="14058"/>
                    </a:cubicBezTo>
                    <a:cubicBezTo>
                      <a:pt x="23058" y="5057"/>
                      <a:pt x="35266" y="0"/>
                      <a:pt x="47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name="TextBox 71" id="71"/>
              <p:cNvSpPr txBox="true"/>
              <p:nvPr/>
            </p:nvSpPr>
            <p:spPr>
              <a:xfrm>
                <a:off x="0" y="-9525"/>
                <a:ext cx="887626" cy="10551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9"/>
                  </a:lnSpc>
                </a:pPr>
              </a:p>
            </p:txBody>
          </p:sp>
        </p:grpSp>
        <p:sp>
          <p:nvSpPr>
            <p:cNvPr name="TextBox 72" id="72"/>
            <p:cNvSpPr txBox="true"/>
            <p:nvPr/>
          </p:nvSpPr>
          <p:spPr>
            <a:xfrm rot="0">
              <a:off x="243393" y="65003"/>
              <a:ext cx="2746523" cy="212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5"/>
                </a:lnSpc>
                <a:spcBef>
                  <a:spcPct val="0"/>
                </a:spcBef>
              </a:pPr>
              <a:r>
                <a:rPr lang="en-US" sz="1059" spc="2">
                  <a:solidFill>
                    <a:srgbClr val="5ED1E1"/>
                  </a:solidFill>
                  <a:latin typeface="Pluto 1"/>
                </a:rPr>
                <a:t>Manejo ecosistémico</a:t>
              </a:r>
            </a:p>
          </p:txBody>
        </p:sp>
      </p:grpSp>
      <p:pic>
        <p:nvPicPr>
          <p:cNvPr name="Picture 73" id="7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479676" y="2339234"/>
            <a:ext cx="2442190" cy="1424611"/>
          </a:xfrm>
          <a:prstGeom prst="rect">
            <a:avLst/>
          </a:prstGeom>
        </p:spPr>
      </p:pic>
      <p:sp>
        <p:nvSpPr>
          <p:cNvPr name="Freeform 74" id="74"/>
          <p:cNvSpPr/>
          <p:nvPr/>
        </p:nvSpPr>
        <p:spPr>
          <a:xfrm flipH="false" flipV="false" rot="5400000">
            <a:off x="2268525" y="3106400"/>
            <a:ext cx="569467" cy="851371"/>
          </a:xfrm>
          <a:custGeom>
            <a:avLst/>
            <a:gdLst/>
            <a:ahLst/>
            <a:cxnLst/>
            <a:rect r="r" b="b" t="t" l="l"/>
            <a:pathLst>
              <a:path h="851371" w="569467">
                <a:moveTo>
                  <a:pt x="0" y="0"/>
                </a:moveTo>
                <a:lnTo>
                  <a:pt x="569467" y="0"/>
                </a:lnTo>
                <a:lnTo>
                  <a:pt x="569467" y="851370"/>
                </a:lnTo>
                <a:lnTo>
                  <a:pt x="0" y="8513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75" id="7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-10800000">
            <a:off x="479676" y="4016367"/>
            <a:ext cx="2442190" cy="1424611"/>
          </a:xfrm>
          <a:prstGeom prst="rect">
            <a:avLst/>
          </a:prstGeom>
        </p:spPr>
      </p:pic>
      <p:sp>
        <p:nvSpPr>
          <p:cNvPr name="Freeform 76" id="76"/>
          <p:cNvSpPr/>
          <p:nvPr/>
        </p:nvSpPr>
        <p:spPr>
          <a:xfrm flipH="false" flipV="false" rot="-5400000">
            <a:off x="563550" y="3822442"/>
            <a:ext cx="569467" cy="851371"/>
          </a:xfrm>
          <a:custGeom>
            <a:avLst/>
            <a:gdLst/>
            <a:ahLst/>
            <a:cxnLst/>
            <a:rect r="r" b="b" t="t" l="l"/>
            <a:pathLst>
              <a:path h="851371" w="569467">
                <a:moveTo>
                  <a:pt x="0" y="0"/>
                </a:moveTo>
                <a:lnTo>
                  <a:pt x="569467" y="0"/>
                </a:lnTo>
                <a:lnTo>
                  <a:pt x="569467" y="851371"/>
                </a:lnTo>
                <a:lnTo>
                  <a:pt x="0" y="8513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7" id="77"/>
          <p:cNvGrpSpPr/>
          <p:nvPr/>
        </p:nvGrpSpPr>
        <p:grpSpPr>
          <a:xfrm rot="0">
            <a:off x="1154968" y="3404396"/>
            <a:ext cx="1091607" cy="1117998"/>
            <a:chOff x="0" y="0"/>
            <a:chExt cx="793613" cy="8128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0" y="0"/>
              <a:ext cx="793613" cy="812800"/>
            </a:xfrm>
            <a:custGeom>
              <a:avLst/>
              <a:gdLst/>
              <a:ahLst/>
              <a:cxnLst/>
              <a:rect r="r" b="b" t="t" l="l"/>
              <a:pathLst>
                <a:path h="812800" w="793613">
                  <a:moveTo>
                    <a:pt x="396807" y="0"/>
                  </a:moveTo>
                  <a:cubicBezTo>
                    <a:pt x="177656" y="0"/>
                    <a:pt x="0" y="181951"/>
                    <a:pt x="0" y="406400"/>
                  </a:cubicBezTo>
                  <a:cubicBezTo>
                    <a:pt x="0" y="630849"/>
                    <a:pt x="177656" y="812800"/>
                    <a:pt x="396807" y="812800"/>
                  </a:cubicBezTo>
                  <a:cubicBezTo>
                    <a:pt x="615957" y="812800"/>
                    <a:pt x="793613" y="630849"/>
                    <a:pt x="793613" y="406400"/>
                  </a:cubicBezTo>
                  <a:cubicBezTo>
                    <a:pt x="793613" y="181951"/>
                    <a:pt x="615957" y="0"/>
                    <a:pt x="396807" y="0"/>
                  </a:cubicBezTo>
                  <a:close/>
                </a:path>
              </a:pathLst>
            </a:custGeom>
            <a:solidFill>
              <a:srgbClr val="DB473C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74401" y="66675"/>
              <a:ext cx="644811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016"/>
                </a:lnSpc>
              </a:pPr>
              <a:r>
                <a:rPr lang="en-US" sz="800" spc="1">
                  <a:solidFill>
                    <a:srgbClr val="FFFFFF"/>
                  </a:solidFill>
                  <a:latin typeface="Pluto 1"/>
                </a:rPr>
                <a:t>PERSPECTIVA</a:t>
              </a:r>
            </a:p>
          </p:txBody>
        </p:sp>
      </p:grpSp>
      <p:sp>
        <p:nvSpPr>
          <p:cNvPr name="TextBox 80" id="80"/>
          <p:cNvSpPr txBox="true"/>
          <p:nvPr/>
        </p:nvSpPr>
        <p:spPr>
          <a:xfrm rot="0">
            <a:off x="3574305" y="353545"/>
            <a:ext cx="2897541" cy="5852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505"/>
              </a:lnSpc>
            </a:pPr>
            <a:r>
              <a:rPr lang="en-US" sz="1406">
                <a:solidFill>
                  <a:srgbClr val="757575"/>
                </a:solidFill>
                <a:latin typeface="Pluto 1"/>
              </a:rPr>
              <a:t>Estrategia Nacional de Salud y Sanidad Forestal </a:t>
            </a:r>
          </a:p>
          <a:p>
            <a:pPr>
              <a:lnSpc>
                <a:spcPts val="1505"/>
              </a:lnSpc>
            </a:pPr>
          </a:p>
        </p:txBody>
      </p:sp>
      <p:sp>
        <p:nvSpPr>
          <p:cNvPr name="TextBox 81" id="81"/>
          <p:cNvSpPr txBox="true"/>
          <p:nvPr/>
        </p:nvSpPr>
        <p:spPr>
          <a:xfrm rot="0">
            <a:off x="3542396" y="1082885"/>
            <a:ext cx="2973607" cy="27187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094"/>
              </a:lnSpc>
            </a:pPr>
            <a:r>
              <a:rPr lang="en-US" sz="804" spc="20">
                <a:solidFill>
                  <a:srgbClr val="757575"/>
                </a:solidFill>
                <a:latin typeface="Pluto 2"/>
              </a:rPr>
              <a:t>Honduras posee una Estrategia Nacional de Salud y Sanidad Forestal, la cual proviene de la Estrategia Regional de Salud y Sanidad Forestal impulsada por la CCDA en el año 2016. </a:t>
            </a:r>
          </a:p>
          <a:p>
            <a:pPr algn="just">
              <a:lnSpc>
                <a:spcPts val="1094"/>
              </a:lnSpc>
            </a:pPr>
          </a:p>
          <a:p>
            <a:pPr algn="just">
              <a:lnSpc>
                <a:spcPts val="1094"/>
              </a:lnSpc>
            </a:pPr>
            <a:r>
              <a:rPr lang="en-US" sz="804" spc="20">
                <a:solidFill>
                  <a:srgbClr val="757575"/>
                </a:solidFill>
                <a:latin typeface="Pluto 2"/>
              </a:rPr>
              <a:t>Existe un abordaje diferenciado de las plagas y enfermedades forestales, según el escenario forestal en el que estás se encuentren, de está manera, escenarios como viveros, plantaciones forestales, bosques urbanos y bosques bajo plan de manejo forestal con fines productivos, son tratados con una perspectiva de Sanidad Forestal, ya que su perspectiva es económica y son escenarios creados por el hombre. </a:t>
            </a:r>
          </a:p>
          <a:p>
            <a:pPr algn="just">
              <a:lnSpc>
                <a:spcPts val="1094"/>
              </a:lnSpc>
            </a:pPr>
          </a:p>
          <a:p>
            <a:pPr algn="just">
              <a:lnSpc>
                <a:spcPts val="1094"/>
              </a:lnSpc>
            </a:pPr>
            <a:r>
              <a:rPr lang="en-US" sz="804" spc="20">
                <a:solidFill>
                  <a:srgbClr val="757575"/>
                </a:solidFill>
                <a:latin typeface="Pluto 2"/>
              </a:rPr>
              <a:t>Sin embargo, escenarios como Microcuencas y Áreas Protegidas, son manejados con una perspectiva de Salud Forestal, ya que su perspectiva es ecológica y son ecosistemas. </a:t>
            </a:r>
          </a:p>
          <a:p>
            <a:pPr algn="just" marL="0" indent="0" lvl="0">
              <a:lnSpc>
                <a:spcPts val="1094"/>
              </a:lnSpc>
              <a:spcBef>
                <a:spcPct val="0"/>
              </a:spcBef>
            </a:pPr>
          </a:p>
        </p:txBody>
      </p:sp>
      <p:sp>
        <p:nvSpPr>
          <p:cNvPr name="TextBox 82" id="82"/>
          <p:cNvSpPr txBox="true"/>
          <p:nvPr/>
        </p:nvSpPr>
        <p:spPr>
          <a:xfrm rot="0">
            <a:off x="7132032" y="1927929"/>
            <a:ext cx="2690027" cy="1076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21"/>
              </a:lnSpc>
            </a:pPr>
            <a:r>
              <a:rPr lang="en-US" sz="2080" spc="6">
                <a:solidFill>
                  <a:srgbClr val="FFFFFF"/>
                </a:solidFill>
                <a:latin typeface="Pluto 1"/>
              </a:rPr>
              <a:t>Procesos de Salud y Sanidad Forestal </a:t>
            </a:r>
          </a:p>
          <a:p>
            <a:pPr>
              <a:lnSpc>
                <a:spcPts val="2121"/>
              </a:lnSpc>
            </a:pPr>
          </a:p>
        </p:txBody>
      </p:sp>
      <p:sp>
        <p:nvSpPr>
          <p:cNvPr name="TextBox 83" id="83"/>
          <p:cNvSpPr txBox="true"/>
          <p:nvPr/>
        </p:nvSpPr>
        <p:spPr>
          <a:xfrm rot="0">
            <a:off x="4605743" y="4630421"/>
            <a:ext cx="861268" cy="1443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3"/>
              </a:lnSpc>
              <a:spcBef>
                <a:spcPct val="0"/>
              </a:spcBef>
            </a:pPr>
            <a:r>
              <a:rPr lang="en-US" sz="900" spc="1">
                <a:solidFill>
                  <a:srgbClr val="757575"/>
                </a:solidFill>
                <a:latin typeface="Pluto 1"/>
              </a:rPr>
              <a:t>Diagnóstico</a:t>
            </a:r>
          </a:p>
        </p:txBody>
      </p:sp>
      <p:grpSp>
        <p:nvGrpSpPr>
          <p:cNvPr name="Group 84" id="84"/>
          <p:cNvGrpSpPr/>
          <p:nvPr/>
        </p:nvGrpSpPr>
        <p:grpSpPr>
          <a:xfrm rot="0">
            <a:off x="599571" y="7013366"/>
            <a:ext cx="2202400" cy="322884"/>
            <a:chOff x="0" y="0"/>
            <a:chExt cx="2936534" cy="430512"/>
          </a:xfrm>
        </p:grpSpPr>
        <p:grpSp>
          <p:nvGrpSpPr>
            <p:cNvPr name="Group 85" id="85"/>
            <p:cNvGrpSpPr/>
            <p:nvPr/>
          </p:nvGrpSpPr>
          <p:grpSpPr>
            <a:xfrm rot="0">
              <a:off x="0" y="0"/>
              <a:ext cx="2936534" cy="430512"/>
              <a:chOff x="0" y="0"/>
              <a:chExt cx="623923" cy="91471"/>
            </a:xfrm>
          </p:grpSpPr>
          <p:sp>
            <p:nvSpPr>
              <p:cNvPr name="Freeform 86" id="86"/>
              <p:cNvSpPr/>
              <p:nvPr/>
            </p:nvSpPr>
            <p:spPr>
              <a:xfrm flipH="false" flipV="false" rot="0">
                <a:off x="0" y="0"/>
                <a:ext cx="623923" cy="91471"/>
              </a:xfrm>
              <a:custGeom>
                <a:avLst/>
                <a:gdLst/>
                <a:ahLst/>
                <a:cxnLst/>
                <a:rect r="r" b="b" t="t" l="l"/>
                <a:pathLst>
                  <a:path h="91471" w="623923">
                    <a:moveTo>
                      <a:pt x="45735" y="0"/>
                    </a:moveTo>
                    <a:lnTo>
                      <a:pt x="578187" y="0"/>
                    </a:lnTo>
                    <a:cubicBezTo>
                      <a:pt x="590317" y="0"/>
                      <a:pt x="601950" y="4819"/>
                      <a:pt x="610527" y="13396"/>
                    </a:cubicBezTo>
                    <a:cubicBezTo>
                      <a:pt x="619104" y="21973"/>
                      <a:pt x="623923" y="33606"/>
                      <a:pt x="623923" y="45735"/>
                    </a:cubicBezTo>
                    <a:lnTo>
                      <a:pt x="623923" y="45735"/>
                    </a:lnTo>
                    <a:cubicBezTo>
                      <a:pt x="623923" y="70994"/>
                      <a:pt x="603446" y="91471"/>
                      <a:pt x="578187" y="91471"/>
                    </a:cubicBezTo>
                    <a:lnTo>
                      <a:pt x="45735" y="91471"/>
                    </a:lnTo>
                    <a:cubicBezTo>
                      <a:pt x="20476" y="91471"/>
                      <a:pt x="0" y="70994"/>
                      <a:pt x="0" y="45735"/>
                    </a:cubicBezTo>
                    <a:lnTo>
                      <a:pt x="0" y="45735"/>
                    </a:lnTo>
                    <a:cubicBezTo>
                      <a:pt x="0" y="20476"/>
                      <a:pt x="20476" y="0"/>
                      <a:pt x="4573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name="TextBox 87" id="87"/>
              <p:cNvSpPr txBox="true"/>
              <p:nvPr/>
            </p:nvSpPr>
            <p:spPr>
              <a:xfrm>
                <a:off x="0" y="-9525"/>
                <a:ext cx="623923" cy="10099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9"/>
                  </a:lnSpc>
                </a:pPr>
              </a:p>
            </p:txBody>
          </p:sp>
        </p:grpSp>
        <p:sp>
          <p:nvSpPr>
            <p:cNvPr name="TextBox 88" id="88"/>
            <p:cNvSpPr txBox="true"/>
            <p:nvPr/>
          </p:nvSpPr>
          <p:spPr>
            <a:xfrm rot="0">
              <a:off x="219338" y="86024"/>
              <a:ext cx="2475086" cy="2489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562"/>
                </a:lnSpc>
                <a:spcBef>
                  <a:spcPct val="0"/>
                </a:spcBef>
              </a:pPr>
              <a:r>
                <a:rPr lang="en-US" sz="1230" spc="2">
                  <a:solidFill>
                    <a:srgbClr val="DB473C"/>
                  </a:solidFill>
                  <a:latin typeface="Pluto 1"/>
                </a:rPr>
                <a:t>Sanidad</a:t>
              </a:r>
              <a:r>
                <a:rPr lang="en-US" sz="1230" spc="2">
                  <a:solidFill>
                    <a:srgbClr val="DB473C"/>
                  </a:solidFill>
                  <a:latin typeface="Pluto 1"/>
                </a:rPr>
                <a:t> Forestal </a:t>
              </a:r>
            </a:p>
          </p:txBody>
        </p:sp>
      </p:grpSp>
      <p:grpSp>
        <p:nvGrpSpPr>
          <p:cNvPr name="Group 89" id="89"/>
          <p:cNvGrpSpPr/>
          <p:nvPr/>
        </p:nvGrpSpPr>
        <p:grpSpPr>
          <a:xfrm rot="0">
            <a:off x="476424" y="5753942"/>
            <a:ext cx="2443933" cy="264295"/>
            <a:chOff x="0" y="0"/>
            <a:chExt cx="3258577" cy="352394"/>
          </a:xfrm>
        </p:grpSpPr>
        <p:grpSp>
          <p:nvGrpSpPr>
            <p:cNvPr name="Group 90" id="90"/>
            <p:cNvGrpSpPr/>
            <p:nvPr/>
          </p:nvGrpSpPr>
          <p:grpSpPr>
            <a:xfrm rot="0">
              <a:off x="0" y="0"/>
              <a:ext cx="3258577" cy="352394"/>
              <a:chOff x="0" y="0"/>
              <a:chExt cx="887626" cy="95991"/>
            </a:xfrm>
          </p:grpSpPr>
          <p:sp>
            <p:nvSpPr>
              <p:cNvPr name="Freeform 91" id="91"/>
              <p:cNvSpPr/>
              <p:nvPr/>
            </p:nvSpPr>
            <p:spPr>
              <a:xfrm flipH="false" flipV="false" rot="0">
                <a:off x="0" y="0"/>
                <a:ext cx="887626" cy="95991"/>
              </a:xfrm>
              <a:custGeom>
                <a:avLst/>
                <a:gdLst/>
                <a:ahLst/>
                <a:cxnLst/>
                <a:rect r="r" b="b" t="t" l="l"/>
                <a:pathLst>
                  <a:path h="95991" w="887626">
                    <a:moveTo>
                      <a:pt x="47995" y="0"/>
                    </a:moveTo>
                    <a:lnTo>
                      <a:pt x="839631" y="0"/>
                    </a:lnTo>
                    <a:cubicBezTo>
                      <a:pt x="866138" y="0"/>
                      <a:pt x="887626" y="21488"/>
                      <a:pt x="887626" y="47995"/>
                    </a:cubicBezTo>
                    <a:lnTo>
                      <a:pt x="887626" y="47995"/>
                    </a:lnTo>
                    <a:cubicBezTo>
                      <a:pt x="887626" y="60725"/>
                      <a:pt x="882570" y="72933"/>
                      <a:pt x="873569" y="81933"/>
                    </a:cubicBezTo>
                    <a:cubicBezTo>
                      <a:pt x="864568" y="90934"/>
                      <a:pt x="852360" y="95991"/>
                      <a:pt x="839631" y="95991"/>
                    </a:cubicBezTo>
                    <a:lnTo>
                      <a:pt x="47995" y="95991"/>
                    </a:lnTo>
                    <a:cubicBezTo>
                      <a:pt x="35266" y="95991"/>
                      <a:pt x="23058" y="90934"/>
                      <a:pt x="14058" y="81933"/>
                    </a:cubicBezTo>
                    <a:cubicBezTo>
                      <a:pt x="5057" y="72933"/>
                      <a:pt x="0" y="60725"/>
                      <a:pt x="0" y="47995"/>
                    </a:cubicBezTo>
                    <a:lnTo>
                      <a:pt x="0" y="47995"/>
                    </a:lnTo>
                    <a:cubicBezTo>
                      <a:pt x="0" y="35266"/>
                      <a:pt x="5057" y="23058"/>
                      <a:pt x="14058" y="14058"/>
                    </a:cubicBezTo>
                    <a:cubicBezTo>
                      <a:pt x="23058" y="5057"/>
                      <a:pt x="35266" y="0"/>
                      <a:pt x="47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name="TextBox 92" id="92"/>
              <p:cNvSpPr txBox="true"/>
              <p:nvPr/>
            </p:nvSpPr>
            <p:spPr>
              <a:xfrm>
                <a:off x="0" y="-9525"/>
                <a:ext cx="887626" cy="10551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9"/>
                  </a:lnSpc>
                </a:pPr>
              </a:p>
            </p:txBody>
          </p:sp>
        </p:grpSp>
        <p:sp>
          <p:nvSpPr>
            <p:cNvPr name="TextBox 93" id="93"/>
            <p:cNvSpPr txBox="true"/>
            <p:nvPr/>
          </p:nvSpPr>
          <p:spPr>
            <a:xfrm rot="0">
              <a:off x="243393" y="65003"/>
              <a:ext cx="2746523" cy="212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5"/>
                </a:lnSpc>
                <a:spcBef>
                  <a:spcPct val="0"/>
                </a:spcBef>
              </a:pPr>
              <a:r>
                <a:rPr lang="en-US" sz="1059" spc="2">
                  <a:solidFill>
                    <a:srgbClr val="5ED1E1"/>
                  </a:solidFill>
                  <a:latin typeface="Pluto 1"/>
                </a:rPr>
                <a:t>Perspectiva económica </a:t>
              </a:r>
            </a:p>
          </p:txBody>
        </p:sp>
      </p:grpSp>
      <p:grpSp>
        <p:nvGrpSpPr>
          <p:cNvPr name="Group 94" id="94"/>
          <p:cNvGrpSpPr/>
          <p:nvPr/>
        </p:nvGrpSpPr>
        <p:grpSpPr>
          <a:xfrm rot="0">
            <a:off x="476424" y="6127221"/>
            <a:ext cx="2443933" cy="264295"/>
            <a:chOff x="0" y="0"/>
            <a:chExt cx="3258577" cy="352394"/>
          </a:xfrm>
        </p:grpSpPr>
        <p:grpSp>
          <p:nvGrpSpPr>
            <p:cNvPr name="Group 95" id="95"/>
            <p:cNvGrpSpPr/>
            <p:nvPr/>
          </p:nvGrpSpPr>
          <p:grpSpPr>
            <a:xfrm rot="0">
              <a:off x="0" y="0"/>
              <a:ext cx="3258577" cy="352394"/>
              <a:chOff x="0" y="0"/>
              <a:chExt cx="887626" cy="95991"/>
            </a:xfrm>
          </p:grpSpPr>
          <p:sp>
            <p:nvSpPr>
              <p:cNvPr name="Freeform 96" id="96"/>
              <p:cNvSpPr/>
              <p:nvPr/>
            </p:nvSpPr>
            <p:spPr>
              <a:xfrm flipH="false" flipV="false" rot="0">
                <a:off x="0" y="0"/>
                <a:ext cx="887626" cy="95991"/>
              </a:xfrm>
              <a:custGeom>
                <a:avLst/>
                <a:gdLst/>
                <a:ahLst/>
                <a:cxnLst/>
                <a:rect r="r" b="b" t="t" l="l"/>
                <a:pathLst>
                  <a:path h="95991" w="887626">
                    <a:moveTo>
                      <a:pt x="47995" y="0"/>
                    </a:moveTo>
                    <a:lnTo>
                      <a:pt x="839631" y="0"/>
                    </a:lnTo>
                    <a:cubicBezTo>
                      <a:pt x="866138" y="0"/>
                      <a:pt x="887626" y="21488"/>
                      <a:pt x="887626" y="47995"/>
                    </a:cubicBezTo>
                    <a:lnTo>
                      <a:pt x="887626" y="47995"/>
                    </a:lnTo>
                    <a:cubicBezTo>
                      <a:pt x="887626" y="60725"/>
                      <a:pt x="882570" y="72933"/>
                      <a:pt x="873569" y="81933"/>
                    </a:cubicBezTo>
                    <a:cubicBezTo>
                      <a:pt x="864568" y="90934"/>
                      <a:pt x="852360" y="95991"/>
                      <a:pt x="839631" y="95991"/>
                    </a:cubicBezTo>
                    <a:lnTo>
                      <a:pt x="47995" y="95991"/>
                    </a:lnTo>
                    <a:cubicBezTo>
                      <a:pt x="35266" y="95991"/>
                      <a:pt x="23058" y="90934"/>
                      <a:pt x="14058" y="81933"/>
                    </a:cubicBezTo>
                    <a:cubicBezTo>
                      <a:pt x="5057" y="72933"/>
                      <a:pt x="0" y="60725"/>
                      <a:pt x="0" y="47995"/>
                    </a:cubicBezTo>
                    <a:lnTo>
                      <a:pt x="0" y="47995"/>
                    </a:lnTo>
                    <a:cubicBezTo>
                      <a:pt x="0" y="35266"/>
                      <a:pt x="5057" y="23058"/>
                      <a:pt x="14058" y="14058"/>
                    </a:cubicBezTo>
                    <a:cubicBezTo>
                      <a:pt x="23058" y="5057"/>
                      <a:pt x="35266" y="0"/>
                      <a:pt x="47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name="TextBox 97" id="97"/>
              <p:cNvSpPr txBox="true"/>
              <p:nvPr/>
            </p:nvSpPr>
            <p:spPr>
              <a:xfrm>
                <a:off x="0" y="-9525"/>
                <a:ext cx="887626" cy="10551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9"/>
                  </a:lnSpc>
                </a:pPr>
              </a:p>
            </p:txBody>
          </p:sp>
        </p:grpSp>
        <p:sp>
          <p:nvSpPr>
            <p:cNvPr name="TextBox 98" id="98"/>
            <p:cNvSpPr txBox="true"/>
            <p:nvPr/>
          </p:nvSpPr>
          <p:spPr>
            <a:xfrm rot="0">
              <a:off x="243393" y="65003"/>
              <a:ext cx="2746523" cy="212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5"/>
                </a:lnSpc>
                <a:spcBef>
                  <a:spcPct val="0"/>
                </a:spcBef>
              </a:pPr>
              <a:r>
                <a:rPr lang="en-US" sz="1059" spc="2">
                  <a:solidFill>
                    <a:srgbClr val="5ED1E1"/>
                  </a:solidFill>
                  <a:latin typeface="Pluto 1"/>
                </a:rPr>
                <a:t>CoNTROL de plagas </a:t>
              </a:r>
            </a:p>
          </p:txBody>
        </p:sp>
      </p:grpSp>
      <p:grpSp>
        <p:nvGrpSpPr>
          <p:cNvPr name="Group 99" id="99"/>
          <p:cNvGrpSpPr/>
          <p:nvPr/>
        </p:nvGrpSpPr>
        <p:grpSpPr>
          <a:xfrm rot="0">
            <a:off x="476424" y="6496291"/>
            <a:ext cx="2443933" cy="426220"/>
            <a:chOff x="0" y="0"/>
            <a:chExt cx="3258577" cy="568294"/>
          </a:xfrm>
        </p:grpSpPr>
        <p:grpSp>
          <p:nvGrpSpPr>
            <p:cNvPr name="Group 100" id="100"/>
            <p:cNvGrpSpPr/>
            <p:nvPr/>
          </p:nvGrpSpPr>
          <p:grpSpPr>
            <a:xfrm rot="0">
              <a:off x="0" y="0"/>
              <a:ext cx="3258577" cy="568294"/>
              <a:chOff x="0" y="0"/>
              <a:chExt cx="887626" cy="154801"/>
            </a:xfrm>
          </p:grpSpPr>
          <p:sp>
            <p:nvSpPr>
              <p:cNvPr name="Freeform 101" id="101"/>
              <p:cNvSpPr/>
              <p:nvPr/>
            </p:nvSpPr>
            <p:spPr>
              <a:xfrm flipH="false" flipV="false" rot="0">
                <a:off x="0" y="0"/>
                <a:ext cx="887626" cy="154801"/>
              </a:xfrm>
              <a:custGeom>
                <a:avLst/>
                <a:gdLst/>
                <a:ahLst/>
                <a:cxnLst/>
                <a:rect r="r" b="b" t="t" l="l"/>
                <a:pathLst>
                  <a:path h="154801" w="887626">
                    <a:moveTo>
                      <a:pt x="77401" y="0"/>
                    </a:moveTo>
                    <a:lnTo>
                      <a:pt x="810226" y="0"/>
                    </a:lnTo>
                    <a:cubicBezTo>
                      <a:pt x="852973" y="0"/>
                      <a:pt x="887626" y="34653"/>
                      <a:pt x="887626" y="77401"/>
                    </a:cubicBezTo>
                    <a:lnTo>
                      <a:pt x="887626" y="77401"/>
                    </a:lnTo>
                    <a:cubicBezTo>
                      <a:pt x="887626" y="120148"/>
                      <a:pt x="852973" y="154801"/>
                      <a:pt x="810226" y="154801"/>
                    </a:cubicBezTo>
                    <a:lnTo>
                      <a:pt x="77401" y="154801"/>
                    </a:lnTo>
                    <a:cubicBezTo>
                      <a:pt x="34653" y="154801"/>
                      <a:pt x="0" y="120148"/>
                      <a:pt x="0" y="77401"/>
                    </a:cubicBezTo>
                    <a:lnTo>
                      <a:pt x="0" y="77401"/>
                    </a:lnTo>
                    <a:cubicBezTo>
                      <a:pt x="0" y="34653"/>
                      <a:pt x="34653" y="0"/>
                      <a:pt x="774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</p:sp>
          <p:sp>
            <p:nvSpPr>
              <p:cNvPr name="TextBox 102" id="102"/>
              <p:cNvSpPr txBox="true"/>
              <p:nvPr/>
            </p:nvSpPr>
            <p:spPr>
              <a:xfrm>
                <a:off x="0" y="-9525"/>
                <a:ext cx="887626" cy="16432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59"/>
                  </a:lnSpc>
                </a:pPr>
              </a:p>
            </p:txBody>
          </p:sp>
        </p:grpSp>
        <p:sp>
          <p:nvSpPr>
            <p:cNvPr name="TextBox 103" id="103"/>
            <p:cNvSpPr txBox="true"/>
            <p:nvPr/>
          </p:nvSpPr>
          <p:spPr>
            <a:xfrm rot="0">
              <a:off x="243393" y="65003"/>
              <a:ext cx="2746523" cy="4287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345"/>
                </a:lnSpc>
                <a:spcBef>
                  <a:spcPct val="0"/>
                </a:spcBef>
              </a:pPr>
              <a:r>
                <a:rPr lang="en-US" sz="1059" spc="2">
                  <a:solidFill>
                    <a:srgbClr val="5ED1E1"/>
                  </a:solidFill>
                  <a:latin typeface="Pluto 1"/>
                </a:rPr>
                <a:t>Manejo integrado de plagas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352800" y="-198050"/>
            <a:ext cx="3352800" cy="8216704"/>
            <a:chOff x="0" y="0"/>
            <a:chExt cx="1501090" cy="367872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01090" cy="3678720"/>
            </a:xfrm>
            <a:custGeom>
              <a:avLst/>
              <a:gdLst/>
              <a:ahLst/>
              <a:cxnLst/>
              <a:rect r="r" b="b" t="t" l="l"/>
              <a:pathLst>
                <a:path h="3678720" w="1501090">
                  <a:moveTo>
                    <a:pt x="0" y="0"/>
                  </a:moveTo>
                  <a:lnTo>
                    <a:pt x="1501090" y="0"/>
                  </a:lnTo>
                  <a:lnTo>
                    <a:pt x="1501090" y="3678720"/>
                  </a:lnTo>
                  <a:lnTo>
                    <a:pt x="0" y="3678720"/>
                  </a:lnTo>
                  <a:close/>
                </a:path>
              </a:pathLst>
            </a:custGeom>
            <a:solidFill>
              <a:srgbClr val="5ED1E1"/>
            </a:solidFill>
          </p:spPr>
        </p:sp>
      </p:grpSp>
      <p:sp>
        <p:nvSpPr>
          <p:cNvPr name="AutoShape 4" id="4"/>
          <p:cNvSpPr/>
          <p:nvPr/>
        </p:nvSpPr>
        <p:spPr>
          <a:xfrm>
            <a:off x="3328416" y="908111"/>
            <a:ext cx="3401568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-48768" y="908111"/>
            <a:ext cx="3401568" cy="0"/>
          </a:xfrm>
          <a:prstGeom prst="line">
            <a:avLst/>
          </a:prstGeom>
          <a:ln cap="flat" w="38100">
            <a:solidFill>
              <a:srgbClr val="5ED1E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>
            <a:off x="6705600" y="3226582"/>
            <a:ext cx="3401568" cy="0"/>
          </a:xfrm>
          <a:prstGeom prst="line">
            <a:avLst/>
          </a:prstGeom>
          <a:ln cap="flat" w="38100">
            <a:solidFill>
              <a:srgbClr val="5ED1E1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6705600" y="5387951"/>
            <a:ext cx="3403805" cy="5206710"/>
          </a:xfrm>
          <a:custGeom>
            <a:avLst/>
            <a:gdLst/>
            <a:ahLst/>
            <a:cxnLst/>
            <a:rect r="r" b="b" t="t" l="l"/>
            <a:pathLst>
              <a:path h="5206710" w="3403805">
                <a:moveTo>
                  <a:pt x="0" y="0"/>
                </a:moveTo>
                <a:lnTo>
                  <a:pt x="3403805" y="0"/>
                </a:lnTo>
                <a:lnTo>
                  <a:pt x="3403805" y="5206710"/>
                </a:lnTo>
                <a:lnTo>
                  <a:pt x="0" y="52067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9170" t="-42860" r="-427" b="-6932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3352800" y="2545717"/>
            <a:ext cx="3352800" cy="2423666"/>
          </a:xfrm>
          <a:custGeom>
            <a:avLst/>
            <a:gdLst/>
            <a:ahLst/>
            <a:cxnLst/>
            <a:rect r="r" b="b" t="t" l="l"/>
            <a:pathLst>
              <a:path h="2423666" w="3352800">
                <a:moveTo>
                  <a:pt x="0" y="0"/>
                </a:moveTo>
                <a:lnTo>
                  <a:pt x="3352800" y="0"/>
                </a:lnTo>
                <a:lnTo>
                  <a:pt x="3352800" y="2423666"/>
                </a:lnTo>
                <a:lnTo>
                  <a:pt x="0" y="2423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9184" r="0" b="-55263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989375" y="333193"/>
            <a:ext cx="2762141" cy="2209713"/>
          </a:xfrm>
          <a:custGeom>
            <a:avLst/>
            <a:gdLst/>
            <a:ahLst/>
            <a:cxnLst/>
            <a:rect r="r" b="b" t="t" l="l"/>
            <a:pathLst>
              <a:path h="2209713" w="2762141">
                <a:moveTo>
                  <a:pt x="0" y="0"/>
                </a:moveTo>
                <a:lnTo>
                  <a:pt x="2762141" y="0"/>
                </a:lnTo>
                <a:lnTo>
                  <a:pt x="2762141" y="2209713"/>
                </a:lnTo>
                <a:lnTo>
                  <a:pt x="0" y="2209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10" id="10"/>
          <p:cNvSpPr/>
          <p:nvPr/>
        </p:nvSpPr>
        <p:spPr>
          <a:xfrm>
            <a:off x="3328416" y="5623687"/>
            <a:ext cx="3401568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0" y="2978188"/>
            <a:ext cx="3352800" cy="1668157"/>
          </a:xfrm>
          <a:custGeom>
            <a:avLst/>
            <a:gdLst/>
            <a:ahLst/>
            <a:cxnLst/>
            <a:rect r="r" b="b" t="t" l="l"/>
            <a:pathLst>
              <a:path h="1668157" w="3352800">
                <a:moveTo>
                  <a:pt x="0" y="0"/>
                </a:moveTo>
                <a:lnTo>
                  <a:pt x="3352800" y="0"/>
                </a:lnTo>
                <a:lnTo>
                  <a:pt x="3352800" y="1668157"/>
                </a:lnTo>
                <a:lnTo>
                  <a:pt x="0" y="16681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58554" r="0" b="-109429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6168186"/>
            <a:ext cx="3352800" cy="2363659"/>
          </a:xfrm>
          <a:custGeom>
            <a:avLst/>
            <a:gdLst/>
            <a:ahLst/>
            <a:cxnLst/>
            <a:rect r="r" b="b" t="t" l="l"/>
            <a:pathLst>
              <a:path h="2363659" w="3352800">
                <a:moveTo>
                  <a:pt x="0" y="0"/>
                </a:moveTo>
                <a:lnTo>
                  <a:pt x="3352800" y="0"/>
                </a:lnTo>
                <a:lnTo>
                  <a:pt x="3352800" y="2363659"/>
                </a:lnTo>
                <a:lnTo>
                  <a:pt x="0" y="23636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28637" r="0" b="-9301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80416" y="266882"/>
            <a:ext cx="2743200" cy="5278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59"/>
              </a:lnSpc>
            </a:pPr>
            <a:r>
              <a:rPr lang="en-US" sz="1700" spc="3">
                <a:solidFill>
                  <a:srgbClr val="DB473C"/>
                </a:solidFill>
                <a:latin typeface="Pluto 3"/>
              </a:rPr>
              <a:t>Procesos de Salud y Sanidad Forestal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57890" y="1453426"/>
            <a:ext cx="2837020" cy="1524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224"/>
              </a:lnSpc>
            </a:pPr>
            <a:r>
              <a:rPr lang="en-US" sz="900" spc="0">
                <a:solidFill>
                  <a:srgbClr val="757575"/>
                </a:solidFill>
                <a:latin typeface="Pluto 2"/>
              </a:rPr>
              <a:t>La detección y colecta de los agentes dañinos son realizados directamente en campo y pueden identificarse en laboratorio. </a:t>
            </a:r>
          </a:p>
          <a:p>
            <a:pPr algn="just">
              <a:lnSpc>
                <a:spcPts val="1224"/>
              </a:lnSpc>
            </a:pPr>
          </a:p>
          <a:p>
            <a:pPr algn="just">
              <a:lnSpc>
                <a:spcPts val="1224"/>
              </a:lnSpc>
            </a:pPr>
            <a:r>
              <a:rPr lang="en-US" sz="900" spc="0">
                <a:solidFill>
                  <a:srgbClr val="757575"/>
                </a:solidFill>
                <a:latin typeface="Pluto 2"/>
              </a:rPr>
              <a:t>La detección continua y sistemática de un agente dañino específico se denomina monitoreo y este es esencial para mantener una evaluación constante de agentes causales recurrentes. </a:t>
            </a:r>
          </a:p>
          <a:p>
            <a:pPr algn="just" marL="0" indent="0" lvl="0">
              <a:lnSpc>
                <a:spcPts val="1224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3657600" y="501457"/>
            <a:ext cx="2743200" cy="216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400" spc="2">
                <a:solidFill>
                  <a:srgbClr val="FFFFFF"/>
                </a:solidFill>
                <a:latin typeface="Pluto 3"/>
              </a:rPr>
              <a:t>Diagnóstico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575631" y="1016756"/>
            <a:ext cx="2953012" cy="1360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359"/>
              </a:lnSpc>
              <a:spcBef>
                <a:spcPct val="0"/>
              </a:spcBef>
            </a:pPr>
            <a:r>
              <a:rPr lang="en-US" sz="999" spc="0">
                <a:solidFill>
                  <a:srgbClr val="FFFFFF"/>
                </a:solidFill>
                <a:latin typeface="Pluto 2"/>
              </a:rPr>
              <a:t>Es el resultado de la consecución de los procesos de detección, identificación y evaluación. La veracidad del diagnóstico y consecuente control o no del agente diagnosticado, depende de qué tan bien conocido sea el agente causal y de la evaluación del daño que cause (Berryman, 1986).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893939" y="2829652"/>
            <a:ext cx="2850136" cy="216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400" spc="2">
                <a:solidFill>
                  <a:srgbClr val="5ED1E1"/>
                </a:solidFill>
                <a:latin typeface="Pluto 3"/>
              </a:rPr>
              <a:t>CONTROL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956859" y="3388507"/>
            <a:ext cx="2827172" cy="1805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02"/>
              </a:lnSpc>
            </a:pPr>
            <a:r>
              <a:rPr lang="en-US" sz="957" spc="0">
                <a:solidFill>
                  <a:srgbClr val="757575"/>
                </a:solidFill>
                <a:latin typeface="Pluto 2"/>
              </a:rPr>
              <a:t>Conocido el diagnóstico de una plaga o enfermedad y habiendo determinado que los mismos representan una amenaza al recurso forestal, se procede a definir las formas de control, integrando las mismas a los planes de manejo de la especie o el tipo de bosque, conformando así el manejo, con estrategias y métodos de control de la plaga o enfermedad (Berryman, 1986). </a:t>
            </a:r>
          </a:p>
          <a:p>
            <a:pPr algn="just" marL="0" indent="0" lvl="0">
              <a:lnSpc>
                <a:spcPts val="1302"/>
              </a:lnSpc>
              <a:spcBef>
                <a:spcPct val="0"/>
              </a:spcBef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3634663" y="5226558"/>
            <a:ext cx="2743200" cy="216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400" spc="2">
                <a:solidFill>
                  <a:srgbClr val="FFFFFF"/>
                </a:solidFill>
                <a:latin typeface="Pluto 3"/>
              </a:rPr>
              <a:t>SistemaS de Información 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552694" y="5701641"/>
            <a:ext cx="2953012" cy="1532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59"/>
              </a:lnSpc>
            </a:pPr>
            <a:r>
              <a:rPr lang="en-US" sz="999" spc="0">
                <a:solidFill>
                  <a:srgbClr val="FFFFFF"/>
                </a:solidFill>
                <a:latin typeface="Pluto 2"/>
              </a:rPr>
              <a:t>Es importante que los resultados del diagnóstico y los parámetros para su evaluación, se registren en un sistema de información que permite comparar estos parámetros en cada temporada, formando así el historial del país y sobre el cual a futuro se basarán los programas de detección, monitoreo y control. </a:t>
            </a:r>
          </a:p>
          <a:p>
            <a:pPr algn="just" marL="0" indent="0" lvl="0">
              <a:lnSpc>
                <a:spcPts val="1359"/>
              </a:lnSpc>
              <a:spcBef>
                <a:spcPct val="0"/>
              </a:spcBef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304800" y="1142023"/>
            <a:ext cx="2743200" cy="216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400" spc="2">
                <a:solidFill>
                  <a:srgbClr val="5ED1E1"/>
                </a:solidFill>
                <a:latin typeface="Pluto 3"/>
              </a:rPr>
              <a:t>Detección y Monitoreo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04800" y="4846370"/>
            <a:ext cx="2743200" cy="2161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8"/>
              </a:lnSpc>
            </a:pPr>
            <a:r>
              <a:rPr lang="en-US" sz="1400" spc="2">
                <a:solidFill>
                  <a:srgbClr val="5ED1E1"/>
                </a:solidFill>
                <a:latin typeface="Pluto 3"/>
              </a:rPr>
              <a:t>Evaluación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57890" y="5137531"/>
            <a:ext cx="2837020" cy="9151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1224"/>
              </a:lnSpc>
              <a:spcBef>
                <a:spcPct val="0"/>
              </a:spcBef>
            </a:pPr>
            <a:r>
              <a:rPr lang="en-US" sz="900" spc="0">
                <a:solidFill>
                  <a:srgbClr val="757575"/>
                </a:solidFill>
                <a:latin typeface="Pluto 2"/>
              </a:rPr>
              <a:t>Al haber detectado e identificado el organismo que está afectando a un árbol o en su caso a un bosque, se debe determinar la importancia y/o extensión del daño causado (Berryman, 1986). A esto se le conoce como evaluación de daños o incidencia.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DAFvq0aHn_4</dc:identifier>
  <dcterms:modified xsi:type="dcterms:W3CDTF">2011-08-01T06:04:30Z</dcterms:modified>
  <cp:revision>1</cp:revision>
  <dc:title>Trifolio Procesos Salud y Sanidad Forestal_DSSF_Versión Final</dc:title>
</cp:coreProperties>
</file>